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3"/>
  </p:notesMasterIdLst>
  <p:sldIdLst>
    <p:sldId id="294" r:id="rId3"/>
    <p:sldId id="637" r:id="rId4"/>
    <p:sldId id="638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716" r:id="rId13"/>
    <p:sldId id="724" r:id="rId14"/>
    <p:sldId id="600" r:id="rId15"/>
    <p:sldId id="725" r:id="rId16"/>
    <p:sldId id="721" r:id="rId17"/>
    <p:sldId id="677" r:id="rId18"/>
    <p:sldId id="602" r:id="rId19"/>
    <p:sldId id="670" r:id="rId20"/>
    <p:sldId id="671" r:id="rId21"/>
    <p:sldId id="672" r:id="rId22"/>
    <p:sldId id="674" r:id="rId23"/>
    <p:sldId id="675" r:id="rId24"/>
    <p:sldId id="676" r:id="rId25"/>
    <p:sldId id="717" r:id="rId26"/>
    <p:sldId id="620" r:id="rId27"/>
    <p:sldId id="621" r:id="rId28"/>
    <p:sldId id="692" r:id="rId29"/>
    <p:sldId id="629" r:id="rId30"/>
    <p:sldId id="632" r:id="rId31"/>
    <p:sldId id="698" r:id="rId32"/>
    <p:sldId id="679" r:id="rId33"/>
    <p:sldId id="694" r:id="rId34"/>
    <p:sldId id="707" r:id="rId35"/>
    <p:sldId id="718" r:id="rId36"/>
    <p:sldId id="627" r:id="rId37"/>
    <p:sldId id="628" r:id="rId38"/>
    <p:sldId id="700" r:id="rId39"/>
    <p:sldId id="702" r:id="rId40"/>
    <p:sldId id="703" r:id="rId41"/>
    <p:sldId id="704" r:id="rId42"/>
    <p:sldId id="701" r:id="rId43"/>
    <p:sldId id="706" r:id="rId44"/>
    <p:sldId id="719" r:id="rId45"/>
    <p:sldId id="705" r:id="rId46"/>
    <p:sldId id="720" r:id="rId47"/>
    <p:sldId id="710" r:id="rId48"/>
    <p:sldId id="722" r:id="rId49"/>
    <p:sldId id="723" r:id="rId50"/>
    <p:sldId id="655" r:id="rId51"/>
    <p:sldId id="712" r:id="rId5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6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44C404"/>
    <a:srgbClr val="0000FF"/>
    <a:srgbClr val="595959"/>
    <a:srgbClr val="82878C"/>
    <a:srgbClr val="F2F2F2"/>
    <a:srgbClr val="E4E4EC"/>
    <a:srgbClr val="DEDEDE"/>
    <a:srgbClr val="FAFAFC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-214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5T10:35:42.608" idx="6">
    <p:pos x="762" y="889"/>
    <p:text>Use icon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18/03/21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591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楽天株式会社在籍時に、楽天技術研究所（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RIT</a:t>
            </a:r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）所長の森　正弥さんから教わった考え方です。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r>
              <a:rPr lang="ja-JP" altLang="en-US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その後の私のあらゆる行動のベースにもなっています。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14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プロダクトの設計、およびプロダクトバックログを作るための手法の１つである、「プロダクトディスカバリー」の考え方を応用しました。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・テスト自動化エンジニアには、プロダクトとテストの現状を知るという意味で、これを最初に実施することをお勧めします。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The word “mission”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includes</a:t>
            </a:r>
            <a:r>
              <a:rPr kumimoji="1" lang="en-US" altLang="ja-JP" sz="1200" b="0" i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“product planning”, “software development project”,</a:t>
            </a:r>
            <a:r>
              <a:rPr kumimoji="1" lang="en-US" altLang="ja-JP" sz="1200" b="0" i="0" baseline="0" dirty="0" smtClean="0">
                <a:solidFill>
                  <a:schemeClr val="tx2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課題が明確になったことで、社内での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の需要が高まり、結果として採用も併せて強化しなければならなくなりました。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57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したがって、自動テストを活用して、プロダクトの仕様・設計を高速に学習してみることをお勧めします。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また「心理的安全」は、従業員満足の観点からも妥当と考えます。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これらは、今後のプロセス改善のための布石として活用することもできます。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ヶ月＆半年先までのマイルストーンを作成することができました。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4291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新入社員が変革をリードしていくことになるため、特に心理面の環境づくりが必要と考えました。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27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6246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2155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From Google.</a:t>
            </a:r>
            <a:b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The same as </a:t>
            </a: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”Software Development Engineer in Test” (SDET) at Microsoft, Amazon, Apple,</a:t>
            </a:r>
            <a:r>
              <a:rPr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and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   - Google changed “SET” as “SETI” in 2016.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Not QA who acts as the quality gate after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development.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- Work with developers to enhance their productivity</a:t>
            </a:r>
            <a:r>
              <a:rPr kumimoji="1" lang="en-US" altLang="ja-JP" sz="1200" b="0" i="0" baseline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with automated test scripts.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 3月 21日 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18/03/21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18/03/21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 3月 21日 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18/03/21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18/03/21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18/03/21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18/03/21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xunitpatterns.com/Goals%20of%20Test%20Automation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xunitpatterns.com/Goals%20of%20Test%20Automation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modernagile.org/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agilemanifesto.org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279598"/>
            <a:ext cx="9144000" cy="801511"/>
          </a:xfrm>
        </p:spPr>
        <p:txBody>
          <a:bodyPr anchor="ctr"/>
          <a:lstStyle/>
          <a:p>
            <a:r>
              <a:rPr kumimoji="1" lang="en-US" altLang="ja-JP" sz="4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endParaRPr kumimoji="1" lang="ja-JP" altLang="en-US" sz="40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0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-</a:t>
            </a:r>
            <a:r>
              <a:rPr lang="en-US" altLang="ja-JP" sz="40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Product Ownership Edition-</a:t>
            </a:r>
            <a:endParaRPr lang="ja-JP" altLang="en-US" sz="400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Agenda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12891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First Challenge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Confusion</a:t>
            </a:r>
            <a:r>
              <a:rPr lang="en-US" altLang="ja-JP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/disagreements about 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among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stakeholders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No shared understanding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No verbalized problems</a:t>
            </a:r>
          </a:p>
          <a:p>
            <a:pPr marL="1435100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No leaders to solve them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095" y="4733568"/>
            <a:ext cx="2519811" cy="21244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73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Share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understanding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by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finding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and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v</a:t>
            </a:r>
            <a:r>
              <a:rPr lang="en-US" altLang="ja-JP" sz="2800" dirty="0" err="1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erbalizing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problems</a:t>
            </a: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16710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85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発見と洗練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Persona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Interview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User Story Mapping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2155825" indent="490538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  <p:pic>
        <p:nvPicPr>
          <p:cNvPr id="3" name="図 2" descr="マミさんのペルソナ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455" y="3516358"/>
            <a:ext cx="3162115" cy="23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2400" lvl="1" indent="-688975">
              <a:buFont typeface="+mj-lt"/>
              <a:buAutoNum type="arabicPeriod"/>
            </a:pP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091" y="4719459"/>
            <a:ext cx="3197818" cy="21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Objective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Explain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h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ow to promote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y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our mission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with Agile</a:t>
            </a: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障害</a:t>
            </a:r>
            <a:r>
              <a:rPr lang="ja-JP" altLang="en-US" sz="2800">
                <a:solidFill>
                  <a:srgbClr val="7F7F7F"/>
                </a:solidFill>
              </a:rPr>
              <a:t>検知速度</a:t>
            </a:r>
            <a:r>
              <a:rPr lang="ja-JP" altLang="en-US" sz="2800" smtClean="0">
                <a:solidFill>
                  <a:srgbClr val="7F7F7F"/>
                </a:solidFill>
              </a:rPr>
              <a:t>の向上</a:t>
            </a:r>
            <a:r>
              <a:rPr lang="ja-JP" altLang="en-US" sz="280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>
                <a:solidFill>
                  <a:srgbClr val="7F7F7F"/>
                </a:solidFill>
              </a:rPr>
              <a:t>の</a:t>
            </a:r>
            <a:r>
              <a:rPr lang="ja-JP" altLang="en-US" sz="280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>
                <a:solidFill>
                  <a:srgbClr val="7F7F7F"/>
                </a:solidFill>
              </a:rPr>
              <a:t>を</a:t>
            </a:r>
            <a:r>
              <a:rPr lang="ja-JP" altLang="en-US" sz="2800" smtClean="0">
                <a:solidFill>
                  <a:srgbClr val="7F7F7F"/>
                </a:solidFill>
              </a:rPr>
              <a:t>書ける土壌づくり</a:t>
            </a:r>
            <a:endParaRPr lang="ja-JP" altLang="en-US" sz="28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提案を繰り返しながら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フィードバック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を得、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合意の着地点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を発見・特定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マイルストーン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を設定し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合意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Summary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Find &amp; verbalize problems</a:t>
            </a:r>
            <a:endParaRPr lang="ja-JP" alt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</a:rPr>
              <a:t>Share understanding based on 3 KPIs</a:t>
            </a: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>
              <a:lnSpc>
                <a:spcPct val="150000"/>
              </a:lnSpc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8337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1574" algn="ctr"/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Why &amp; What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どう解決</a:t>
            </a:r>
            <a:r>
              <a:rPr lang="ja-JP" altLang="en-US" sz="4000">
                <a:solidFill>
                  <a:srgbClr val="FF0000"/>
                </a:solidFill>
              </a:rPr>
              <a:t>す</a:t>
            </a:r>
            <a:r>
              <a:rPr lang="ja-JP" altLang="en-US" sz="4000" smtClean="0">
                <a:solidFill>
                  <a:srgbClr val="FF0000"/>
                </a:solidFill>
              </a:rPr>
              <a:t>べきか</a:t>
            </a:r>
            <a:r>
              <a:rPr lang="ja-JP" altLang="en-US" sz="4000">
                <a:solidFill>
                  <a:srgbClr val="FF0000"/>
                </a:solidFill>
              </a:rPr>
              <a:t>が</a:t>
            </a:r>
            <a:r>
              <a:rPr lang="ja-JP" altLang="en-US" sz="400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 </a:t>
            </a:r>
            <a:r>
              <a:rPr lang="en-US" altLang="ja-JP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Test </a:t>
            </a:r>
            <a:r>
              <a:rPr lang="en-US" altLang="ja-JP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Easy to Run</a:t>
            </a:r>
            <a:b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3" y="1162974"/>
            <a:ext cx="7879791" cy="5197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Another/Real Objective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Clarify/share 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experience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 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</a:t>
            </a:r>
            <a:r>
              <a:rPr lang="en-US" altLang="ja-JP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Automated Test = Psychological Safety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HERE!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378" y="1392254"/>
            <a:ext cx="3713245" cy="37132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誰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も気付いていないバグ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ベースをつくり、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r>
              <a:rPr lang="ja-JP" altLang="en-US" sz="400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マネージャー陣から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合意を得ることができた</a:t>
            </a:r>
            <a:endParaRPr lang="en-US" altLang="ja-JP" sz="4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8" y="4492628"/>
            <a:ext cx="4730744" cy="23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9025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Next Challenge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4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41" y="2910454"/>
            <a:ext cx="5921319" cy="39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Deliver</a:t>
            </a:r>
            <a:endParaRPr lang="en-US" altLang="ja-JP" sz="40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(executable)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ar</a:t>
            </a:r>
            <a:r>
              <a:rPr lang="en-US" altLang="ja-JP" sz="4000" dirty="0" err="1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tifacts</a:t>
            </a:r>
            <a:endParaRPr lang="en-US" altLang="ja-JP" sz="40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690707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690707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690707"/>
            <a:ext cx="3058406" cy="21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8-03-20 午前8.09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2" y="1162762"/>
            <a:ext cx="5243017" cy="459527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84233" y="2387034"/>
            <a:ext cx="5192182" cy="917658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278681"/>
            <a:ext cx="5192182" cy="86195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http://agilemanifesto.org/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principles.html</a:t>
            </a:r>
            <a:endParaRPr lang="en-US" altLang="ja-JP" sz="20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D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elivered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Values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D</a:t>
            </a:r>
            <a:r>
              <a:rPr lang="en-US" altLang="ja-JP" sz="4800" dirty="0" err="1">
                <a:latin typeface="ヒラギノ角ゴ ProN W6"/>
                <a:ea typeface="ヒラギノ角ゴ ProN W6"/>
                <a:cs typeface="ヒラギノ角ゴ ProN W6"/>
              </a:rPr>
              <a:t>elivered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80847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first SET at LINE Corp.</a:t>
            </a: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endParaRPr lang="en-US" altLang="ja-JP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228600" indent="-2286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Speaker of 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endParaRPr lang="en-US" altLang="ja-JP" b="0" kern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Hiroyuki Ito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Utilize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“3 KPIs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Sales</a:t>
            </a:r>
            <a:r>
              <a:rPr lang="en-US" altLang="ja-JP" sz="2800" b="1" u="sng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&amp; Profit</a:t>
            </a: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Employee Satisfaction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Executives/Managers/QA</a:t>
            </a: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Developers/QA</a:t>
            </a: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Make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B</a:t>
            </a:r>
            <a:r>
              <a:rPr lang="en-US" altLang="ja-JP" sz="4800" dirty="0" err="1" smtClean="0">
                <a:latin typeface="ヒラギノ角ゴ ProN W6"/>
                <a:ea typeface="ヒラギノ角ゴ ProN W6"/>
                <a:cs typeface="ヒラギノ角ゴ ProN W6"/>
              </a:rPr>
              <a:t>ig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Impacts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QA/Test</a:t>
            </a: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3000" dirty="0" err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Automators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Developers</a:t>
            </a: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Managers</a:t>
            </a: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Senior</a:t>
            </a: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3000" dirty="0" err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xecutive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514475" indent="-398463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1972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発見・雇用・育成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Discover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Needs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</a:t>
            </a:r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Do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Deliver Values Quickly/Periodically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What to Do Next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Conclusion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en-US" altLang="ja-JP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Learn Quickly from Experiments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59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93" y="4356462"/>
            <a:ext cx="3600414" cy="2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“3 KPIs” 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as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Criteria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Sales</a:t>
            </a: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Profit</a:t>
            </a:r>
            <a:endParaRPr lang="en-US" altLang="ja-JP" sz="4000" b="1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Employee</a:t>
            </a:r>
          </a:p>
          <a:p>
            <a:pPr marL="2790825" lvl="6" indent="0">
              <a:buNone/>
            </a:pPr>
            <a:r>
              <a:rPr lang="en-US" altLang="ja-JP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Satisfaction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047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Found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8339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Answer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Contribute to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business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 LINE Corp.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With Test Automation!</a:t>
            </a:r>
          </a:p>
        </p:txBody>
      </p:sp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805" y="1161901"/>
            <a:ext cx="7910391" cy="5198400"/>
          </a:xfrm>
          <a:prstGeom prst="rect">
            <a:avLst/>
          </a:prstGeom>
          <a:ln>
            <a:noFill/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8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01" y="1162800"/>
            <a:ext cx="7858999" cy="5198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Let’s contribute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to the business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With Agile!</a:t>
            </a: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貢献しよう！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My Mission (2017/09-)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Found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14288" lvl="1" indent="0" algn="ctr">
              <a:buNone/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nd lead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Test Automation</a:t>
            </a:r>
          </a:p>
          <a:p>
            <a:pPr marL="14288" lvl="1" indent="0" algn="ctr">
              <a:buNone/>
            </a:pPr>
            <a:r>
              <a:rPr lang="en-US" altLang="ja-JP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at 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 Corp.</a:t>
            </a:r>
          </a:p>
        </p:txBody>
      </p:sp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What is SET?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0000FF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lvl="1" indent="0"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[Summary]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utomator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Tester &amp; developer</a:t>
            </a:r>
          </a:p>
          <a:p>
            <a:pPr marL="534988" lvl="1" indent="-352425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Improve processes</a:t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with (automated) test</a:t>
            </a:r>
          </a:p>
          <a:p>
            <a:pPr marL="534988" lvl="1" indent="-352425">
              <a:buFont typeface="Arial" panose="020B0604020202020204" pitchFamily="34" charset="0"/>
              <a:buNone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from 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(?) What should I do?</a:t>
            </a:r>
            <a:endParaRPr lang="ja-JP" altLang="en-US" sz="2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(?) Details of systems to test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To lead new activities smoothly as a newbie.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 was a newbie at that time!</a:t>
            </a:r>
            <a:endParaRPr lang="ja-JP" altLang="en-US" sz="24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Confusion/disagreements about SET role.</a:t>
            </a: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Challenges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-&gt; Deliver values quickly/periodically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-&gt; Learn quickly from experiments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-&gt; Discover needs to do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Solutions</a:t>
            </a:r>
            <a:endParaRPr kumimoji="1" lang="ja-JP" altLang="en-US" sz="480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   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What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should I do?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Needed stakeholders’ huge supports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    </a:t>
            </a: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Details </a:t>
            </a: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of systems to test</a:t>
            </a:r>
          </a:p>
        </p:txBody>
      </p:sp>
      <p:sp>
        <p:nvSpPr>
          <p:cNvPr id="2" name="正方形/長方形 1"/>
          <p:cNvSpPr/>
          <p:nvPr/>
        </p:nvSpPr>
        <p:spPr>
          <a:xfrm flipH="1">
            <a:off x="1009833" y="1689099"/>
            <a:ext cx="831453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3366FF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ヒラギノ角ゴ ProN W6"/>
                <a:ea typeface="ヒラギノ角ゴ ProN W6"/>
                <a:cs typeface="ヒラギノ角ゴ ProN W6"/>
              </a:rPr>
              <a:t>?</a:t>
            </a:r>
            <a:endParaRPr lang="ja-JP" alt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3366FF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3" name="正方形/長方形 12"/>
          <p:cNvSpPr/>
          <p:nvPr/>
        </p:nvSpPr>
        <p:spPr>
          <a:xfrm flipH="1">
            <a:off x="1009227" y="3172556"/>
            <a:ext cx="831453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3366FF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ヒラギノ角ゴ ProN W6"/>
                <a:ea typeface="ヒラギノ角ゴ ProN W6"/>
                <a:cs typeface="ヒラギノ角ゴ ProN W6"/>
              </a:rPr>
              <a:t>?</a:t>
            </a:r>
            <a:endParaRPr lang="ja-JP" alt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3366FF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2758</TotalTime>
  <Words>1423</Words>
  <Application>Microsoft Macintosh PowerPoint</Application>
  <PresentationFormat>画面に合わせる (4:3)</PresentationFormat>
  <Paragraphs>408</Paragraphs>
  <Slides>50</Slides>
  <Notes>48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52" baseType="lpstr">
      <vt:lpstr>Office テーマ</vt:lpstr>
      <vt:lpstr>1_Office テーマ</vt:lpstr>
      <vt:lpstr> An Agile Way  As an SET  At LINE </vt:lpstr>
      <vt:lpstr>Objective</vt:lpstr>
      <vt:lpstr>Another/Real Objective</vt:lpstr>
      <vt:lpstr>Hiroyuki Ito (The HIRO)</vt:lpstr>
      <vt:lpstr>PowerPoint プレゼンテーション</vt:lpstr>
      <vt:lpstr>My Mission (2017/09-)</vt:lpstr>
      <vt:lpstr>What is SET?</vt:lpstr>
      <vt:lpstr>Challenges</vt:lpstr>
      <vt:lpstr>Solutions</vt:lpstr>
      <vt:lpstr>Agenda</vt:lpstr>
      <vt:lpstr>PowerPoint プレゼンテーション</vt:lpstr>
      <vt:lpstr>First Challenge</vt:lpstr>
      <vt:lpstr>Solutions</vt:lpstr>
      <vt:lpstr>Solutions</vt:lpstr>
      <vt:lpstr>“3 KPIs” as Criteria</vt:lpstr>
      <vt:lpstr>Agile Way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3. 提案と合意形成</vt:lpstr>
      <vt:lpstr>Summary</vt:lpstr>
      <vt:lpstr>PowerPoint プレゼンテーション</vt:lpstr>
      <vt:lpstr>Next Challenge</vt:lpstr>
      <vt:lpstr>Solution</vt:lpstr>
      <vt:lpstr>Agile Way</vt:lpstr>
      <vt:lpstr>1. プロダクトを動かして知る</vt:lpstr>
      <vt:lpstr>2. Easy to Run 動かすことは簡単</vt:lpstr>
      <vt:lpstr>3. 動かしても壊れない（理想）</vt:lpstr>
      <vt:lpstr>Automated Test = Psychological Safety</vt:lpstr>
      <vt:lpstr>（補足）更なる活用例</vt:lpstr>
      <vt:lpstr>Result</vt:lpstr>
      <vt:lpstr>PowerPoint プレゼンテーション</vt:lpstr>
      <vt:lpstr>Next Challenge</vt:lpstr>
      <vt:lpstr>Solution</vt:lpstr>
      <vt:lpstr>Agile Way</vt:lpstr>
      <vt:lpstr>Values Delivered (1)</vt:lpstr>
      <vt:lpstr>Values Delivered (2)</vt:lpstr>
      <vt:lpstr>Utilize “3 KPIs”</vt:lpstr>
      <vt:lpstr>Make Big Impacts</vt:lpstr>
      <vt:lpstr>Result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“3 KPIs” as Criteria</vt:lpstr>
      <vt:lpstr>My Mission (2017/09-)</vt:lpstr>
      <vt:lpstr>My Answer 私の回答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伊藤 宏幸</cp:lastModifiedBy>
  <cp:revision>4390</cp:revision>
  <dcterms:created xsi:type="dcterms:W3CDTF">2016-11-21T06:16:44Z</dcterms:created>
  <dcterms:modified xsi:type="dcterms:W3CDTF">2018-03-21T09:11:39Z</dcterms:modified>
</cp:coreProperties>
</file>